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8"/>
  </p:notesMasterIdLst>
  <p:sldIdLst>
    <p:sldId id="258" r:id="rId2"/>
    <p:sldId id="259" r:id="rId3"/>
    <p:sldId id="261" r:id="rId4"/>
    <p:sldId id="514" r:id="rId5"/>
    <p:sldId id="515" r:id="rId6"/>
    <p:sldId id="516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C048DFA-E6F9-9F4F-9DB1-604C8E7A1C1F}">
          <p14:sldIdLst>
            <p14:sldId id="258"/>
            <p14:sldId id="259"/>
            <p14:sldId id="261"/>
            <p14:sldId id="514"/>
            <p14:sldId id="515"/>
            <p14:sldId id="5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60" autoAdjust="0"/>
    <p:restoredTop sz="94400" autoAdjust="0"/>
  </p:normalViewPr>
  <p:slideViewPr>
    <p:cSldViewPr snapToGrid="0" snapToObjects="1">
      <p:cViewPr varScale="1">
        <p:scale>
          <a:sx n="90" d="100"/>
          <a:sy n="90" d="100"/>
        </p:scale>
        <p:origin x="883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0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e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3E57C-7A75-4E1B-9C9D-A97DC44D4172}" type="datetimeFigureOut">
              <a:rPr lang="en-GB" smtClean="0"/>
              <a:t>30/05/2025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3E0B1-0C21-4B1F-9036-D8F2F07291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347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F46960-5967-5840-B330-2ECD3C492C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608"/>
            <a:ext cx="9142570" cy="685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59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5DD430-9727-C844-A598-26063C75DE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30" y="1609"/>
            <a:ext cx="9142570" cy="685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50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4E27B-905F-8D4A-843C-3474D8580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6C56AE-3A23-1C42-844F-6CF0A6D924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30" y="1609"/>
            <a:ext cx="9142570" cy="6856391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04403AFC-BAD3-6842-84A1-706291FF1B09}"/>
              </a:ext>
            </a:extLst>
          </p:cNvPr>
          <p:cNvSpPr txBox="1">
            <a:spLocks/>
          </p:cNvSpPr>
          <p:nvPr userDrawn="1"/>
        </p:nvSpPr>
        <p:spPr>
          <a:xfrm>
            <a:off x="515438" y="81797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8E6AF9C-A5C0-3B4D-AE1C-1AB44F072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4413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999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9821-70B3-4328-A350-80CCB20B9BC6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1D78-A4CE-4E8D-8E38-CF9315FA16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8844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42E2965-B75C-DEB4-7D32-17FA582F54F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8F745B4-25BB-E73F-BDDE-EAD45F9B3A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CD87FDD-C385-EDB2-F52A-4D5B201B14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35FA02-3CF5-E143-B23D-405388B8D9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6883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body" idx="1"/>
          </p:nvPr>
        </p:nvSpPr>
        <p:spPr>
          <a:xfrm>
            <a:off x="615137" y="1045411"/>
            <a:ext cx="775811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171446" marR="0" lvl="0" indent="-857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1350" b="0" i="0" u="none" strike="noStrike" cap="none">
                <a:solidFill>
                  <a:schemeClr val="dk2"/>
                </a:solidFill>
                <a:latin typeface="Montserrat Medium" panose="00000600000000000000" pitchFamily="50" charset="0"/>
                <a:ea typeface="Montserrat Medium" panose="00000600000000000000" pitchFamily="50" charset="0"/>
                <a:cs typeface="Montserrat Medium" panose="00000600000000000000" pitchFamily="50" charset="0"/>
                <a:sym typeface="Lato Light"/>
              </a:defRPr>
            </a:lvl1pPr>
            <a:lvl2pPr marL="342892" marR="0" lvl="1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514337" marR="0" lvl="2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685783" marR="0" lvl="3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857228" marR="0" lvl="4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1028675" marR="0" lvl="5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0120" marR="0" lvl="6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566" marR="0" lvl="7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543012" marR="0" lvl="8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615137" y="361951"/>
            <a:ext cx="7758113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800"/>
              <a:buFont typeface="Lato"/>
              <a:buNone/>
              <a:defRPr sz="3300" b="1" i="0" u="none" strike="noStrike" cap="none">
                <a:solidFill>
                  <a:schemeClr val="dk2"/>
                </a:solidFill>
                <a:latin typeface="Montserrat" panose="02000505000000020004" pitchFamily="2" charset="0"/>
                <a:ea typeface="Montserrat" panose="02000505000000020004" pitchFamily="2" charset="0"/>
                <a:cs typeface="Montserrat" panose="02000505000000020004" pitchFamily="2" charset="0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9pPr>
          </a:lstStyle>
          <a:p>
            <a:endParaRPr dirty="0"/>
          </a:p>
        </p:txBody>
      </p:sp>
      <p:cxnSp>
        <p:nvCxnSpPr>
          <p:cNvPr id="15" name="Google Shape;15;p3"/>
          <p:cNvCxnSpPr/>
          <p:nvPr/>
        </p:nvCxnSpPr>
        <p:spPr>
          <a:xfrm>
            <a:off x="503930" y="457204"/>
            <a:ext cx="0" cy="809807"/>
          </a:xfrm>
          <a:prstGeom prst="straightConnector1">
            <a:avLst/>
          </a:prstGeom>
          <a:noFill/>
          <a:ln w="889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032" b="-1"/>
          <a:stretch/>
        </p:blipFill>
        <p:spPr>
          <a:xfrm>
            <a:off x="0" y="6052931"/>
            <a:ext cx="9144000" cy="80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6499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pos="7152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orient="horz" pos="28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C75A-CE6F-5686-773C-C29F75C4D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9AF457-3CBB-6758-CF6B-C555A41D57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63DF1-3BA6-C118-AA0A-0F516243F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7A1C9-7F44-8C16-FD8F-5DDF23D5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ABD40-2F2A-C69E-94F2-E4DF62C56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54DC0-3E72-2E4A-910E-C2A655E8858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979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137E4A-3831-E75A-429F-793BB2F1D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8143D0-82A4-5DA5-EF2B-FE3326AF9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DB7F4D-E541-E360-6FF7-F40809E46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FED0F0-F4D4-8242-A166-AAB0F6D0C92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4583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EC8C7-66FC-0721-07F2-9704894D6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ACE85-5410-270F-A4B9-B4C360D07CF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0C8E7F-E2BC-999B-CF28-6AD4ADF7E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DE5624-2A4F-76A5-9535-5A188D924C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4D6F40-847C-805A-BB67-6F642349D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515816-DC70-E400-0021-80D19C538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886DF8D2-C2D5-C84B-8E8B-C77202DFB53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8963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3654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3" r:id="rId2"/>
    <p:sldLayoutId id="2147483666" r:id="rId3"/>
    <p:sldLayoutId id="2147483667" r:id="rId4"/>
    <p:sldLayoutId id="2147483669" r:id="rId5"/>
    <p:sldLayoutId id="2147483670" r:id="rId6"/>
    <p:sldLayoutId id="2147483671" r:id="rId7"/>
    <p:sldLayoutId id="2147483672" r:id="rId8"/>
    <p:sldLayoutId id="2147483673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5D9DC-0E2E-E441-A202-9918A6F2F6BA}"/>
              </a:ext>
            </a:extLst>
          </p:cNvPr>
          <p:cNvSpPr txBox="1">
            <a:spLocks/>
          </p:cNvSpPr>
          <p:nvPr/>
        </p:nvSpPr>
        <p:spPr>
          <a:xfrm>
            <a:off x="780891" y="2527439"/>
            <a:ext cx="7772400" cy="6460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2 – Team Project</a:t>
            </a:r>
            <a:endParaRPr lang="en-GB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433A97-FCB8-7341-A18D-D171B3A5AD4E}"/>
              </a:ext>
            </a:extLst>
          </p:cNvPr>
          <p:cNvSpPr txBox="1">
            <a:spLocks/>
          </p:cNvSpPr>
          <p:nvPr/>
        </p:nvSpPr>
        <p:spPr>
          <a:xfrm>
            <a:off x="598011" y="4015482"/>
            <a:ext cx="7772400" cy="649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6000" kern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A</a:t>
            </a:r>
            <a:r>
              <a:rPr lang="en-GB" sz="2400" dirty="0">
                <a:solidFill>
                  <a:schemeClr val="bg1"/>
                </a:solidFill>
              </a:rPr>
              <a:t>z-Zubayr Harrison, Mariam Selim, </a:t>
            </a:r>
            <a:r>
              <a:rPr lang="en-GB" sz="2400" dirty="0" err="1">
                <a:solidFill>
                  <a:schemeClr val="bg1"/>
                </a:solidFill>
              </a:rPr>
              <a:t>Choyee</a:t>
            </a:r>
            <a:r>
              <a:rPr lang="en-GB" sz="2400" dirty="0">
                <a:solidFill>
                  <a:schemeClr val="bg1"/>
                </a:solidFill>
              </a:rPr>
              <a:t> Wolff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5B212-23F3-0942-89E4-2FB419A91ED9}"/>
              </a:ext>
            </a:extLst>
          </p:cNvPr>
          <p:cNvSpPr txBox="1"/>
          <p:nvPr/>
        </p:nvSpPr>
        <p:spPr>
          <a:xfrm>
            <a:off x="2412274" y="32482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93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st 500+ Education Images [HD] | Download Free Pictures on ...">
            <a:extLst>
              <a:ext uri="{FF2B5EF4-FFF2-40B4-BE49-F238E27FC236}">
                <a16:creationId xmlns:a16="http://schemas.microsoft.com/office/drawing/2014/main" id="{DBF63598-A201-F610-5B6B-4D96B20C9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4088" y="2300813"/>
            <a:ext cx="4354567" cy="3129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21534C-BF88-E541-B4DF-559ACD9C5196}"/>
              </a:ext>
            </a:extLst>
          </p:cNvPr>
          <p:cNvSpPr txBox="1">
            <a:spLocks/>
          </p:cNvSpPr>
          <p:nvPr/>
        </p:nvSpPr>
        <p:spPr>
          <a:xfrm>
            <a:off x="175886" y="1171154"/>
            <a:ext cx="7422778" cy="63021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Topic and Industry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F16A87-61B2-6B42-B17A-25C5B3B93791}"/>
              </a:ext>
            </a:extLst>
          </p:cNvPr>
          <p:cNvSpPr txBox="1"/>
          <p:nvPr/>
        </p:nvSpPr>
        <p:spPr>
          <a:xfrm>
            <a:off x="301752" y="2597252"/>
            <a:ext cx="3310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Client: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 Operations Department of an Aviation Maintenance College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4902FE0-CD36-3447-9D17-C36E2EA9F4FB}"/>
              </a:ext>
            </a:extLst>
          </p:cNvPr>
          <p:cNvSpPr txBox="1">
            <a:spLocks/>
          </p:cNvSpPr>
          <p:nvPr/>
        </p:nvSpPr>
        <p:spPr>
          <a:xfrm>
            <a:off x="4745455" y="2597252"/>
            <a:ext cx="4275667" cy="3075951"/>
          </a:xfrm>
          <a:prstGeom prst="rect">
            <a:avLst/>
          </a:prstGeom>
          <a:ln w="63500">
            <a:gradFill>
              <a:gsLst>
                <a:gs pos="0">
                  <a:srgbClr val="4D1451">
                    <a:lumMod val="90000"/>
                    <a:lumOff val="10000"/>
                  </a:srgbClr>
                </a:gs>
                <a:gs pos="98000">
                  <a:srgbClr val="DB342A"/>
                </a:gs>
              </a:gsLst>
              <a:lin ang="6000000" scaled="0"/>
            </a:gradFill>
            <a:miter lim="800000"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16D8F9-2902-9699-9EA3-4FBE53ABC310}"/>
              </a:ext>
            </a:extLst>
          </p:cNvPr>
          <p:cNvSpPr txBox="1"/>
          <p:nvPr/>
        </p:nvSpPr>
        <p:spPr>
          <a:xfrm>
            <a:off x="175886" y="2003179"/>
            <a:ext cx="3310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Consulting For: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705E90-2082-B57F-B8BE-C8A8A6CA051D}"/>
              </a:ext>
            </a:extLst>
          </p:cNvPr>
          <p:cNvSpPr txBox="1"/>
          <p:nvPr/>
        </p:nvSpPr>
        <p:spPr>
          <a:xfrm>
            <a:off x="301752" y="3673562"/>
            <a:ext cx="3310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Industry: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Education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CC10C2-4063-71B5-C29E-708F5DA94B2B}"/>
              </a:ext>
            </a:extLst>
          </p:cNvPr>
          <p:cNvSpPr txBox="1"/>
          <p:nvPr/>
        </p:nvSpPr>
        <p:spPr>
          <a:xfrm>
            <a:off x="301752" y="4353833"/>
            <a:ext cx="33101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Topic: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Build 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centralised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data management solution to streamline student records, assessments, and instructor compliance.</a:t>
            </a:r>
          </a:p>
        </p:txBody>
      </p:sp>
    </p:spTree>
    <p:extLst>
      <p:ext uri="{BB962C8B-B14F-4D97-AF65-F5344CB8AC3E}">
        <p14:creationId xmlns:p14="http://schemas.microsoft.com/office/powerpoint/2010/main" val="1393362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6E16B1D-33C4-744B-F174-416332E562DF}"/>
              </a:ext>
            </a:extLst>
          </p:cNvPr>
          <p:cNvSpPr txBox="1"/>
          <p:nvPr/>
        </p:nvSpPr>
        <p:spPr>
          <a:xfrm>
            <a:off x="304800" y="1831706"/>
            <a:ext cx="3581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/>
              <a:t>Primary Goals:</a:t>
            </a:r>
          </a:p>
          <a:p>
            <a:endParaRPr lang="en-GB" sz="2400" b="1" dirty="0"/>
          </a:p>
          <a:p>
            <a:endParaRPr lang="en-GB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520A2E-7F5B-7697-C3F2-32A23FD71265}"/>
              </a:ext>
            </a:extLst>
          </p:cNvPr>
          <p:cNvSpPr txBox="1"/>
          <p:nvPr/>
        </p:nvSpPr>
        <p:spPr>
          <a:xfrm>
            <a:off x="457200" y="2695305"/>
            <a:ext cx="2095500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Design a normalised relational </a:t>
            </a:r>
            <a:r>
              <a:rPr lang="en-GB" sz="2000" b="1" dirty="0"/>
              <a:t>database schema </a:t>
            </a:r>
            <a:endParaRPr lang="en-GB" sz="2400" b="1" dirty="0"/>
          </a:p>
          <a:p>
            <a:endParaRPr lang="en-GB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BB13BB-0DF5-4262-9A1A-78E7E9398312}"/>
              </a:ext>
            </a:extLst>
          </p:cNvPr>
          <p:cNvSpPr txBox="1"/>
          <p:nvPr/>
        </p:nvSpPr>
        <p:spPr>
          <a:xfrm>
            <a:off x="3273425" y="4997676"/>
            <a:ext cx="20955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Use </a:t>
            </a:r>
            <a:r>
              <a:rPr lang="en-US" sz="2000" b="1" dirty="0" err="1"/>
              <a:t>Supabase</a:t>
            </a:r>
            <a:r>
              <a:rPr lang="en-US" sz="2000" dirty="0"/>
              <a:t> for secure backend storage and enforce </a:t>
            </a:r>
            <a:endParaRPr lang="en-GB" sz="2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2F9138-3C11-0DF3-59C0-B31E27F8C9F7}"/>
              </a:ext>
            </a:extLst>
          </p:cNvPr>
          <p:cNvSpPr txBox="1"/>
          <p:nvPr/>
        </p:nvSpPr>
        <p:spPr>
          <a:xfrm>
            <a:off x="3273425" y="2773159"/>
            <a:ext cx="20955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Build a </a:t>
            </a:r>
            <a:r>
              <a:rPr lang="en-US" sz="2000" b="1" dirty="0"/>
              <a:t>Retool</a:t>
            </a:r>
            <a:r>
              <a:rPr lang="en-US" sz="2000" dirty="0"/>
              <a:t> front-end for easy data input and access</a:t>
            </a:r>
            <a:endParaRPr lang="en-GB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861769-CB74-B71E-EF01-42DE9A334711}"/>
              </a:ext>
            </a:extLst>
          </p:cNvPr>
          <p:cNvSpPr txBox="1"/>
          <p:nvPr/>
        </p:nvSpPr>
        <p:spPr>
          <a:xfrm>
            <a:off x="6070599" y="4941156"/>
            <a:ext cx="20955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Connect </a:t>
            </a:r>
            <a:r>
              <a:rPr lang="en-US" sz="2000" b="1" dirty="0"/>
              <a:t>Power BI</a:t>
            </a:r>
            <a:r>
              <a:rPr lang="en-US" sz="2000" dirty="0"/>
              <a:t> for real-time reporting</a:t>
            </a:r>
            <a:endParaRPr lang="en-GB" sz="2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E1AE3F-3765-8228-D901-4255DAAAAE3C}"/>
              </a:ext>
            </a:extLst>
          </p:cNvPr>
          <p:cNvSpPr txBox="1"/>
          <p:nvPr/>
        </p:nvSpPr>
        <p:spPr>
          <a:xfrm>
            <a:off x="6089650" y="2760168"/>
            <a:ext cx="20955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Create a </a:t>
            </a:r>
            <a:r>
              <a:rPr lang="en-US" sz="2000" b="1" dirty="0" err="1"/>
              <a:t>Streamlit</a:t>
            </a:r>
            <a:r>
              <a:rPr lang="en-US" sz="2000" b="1" dirty="0"/>
              <a:t> + Python</a:t>
            </a:r>
            <a:r>
              <a:rPr lang="en-US" sz="2000" dirty="0"/>
              <a:t> tool for cleaning and validating CSVs</a:t>
            </a:r>
            <a:endParaRPr lang="en-GB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77BC50-2C6D-18B9-D5B0-1BC1B1E0422B}"/>
              </a:ext>
            </a:extLst>
          </p:cNvPr>
          <p:cNvSpPr txBox="1"/>
          <p:nvPr/>
        </p:nvSpPr>
        <p:spPr>
          <a:xfrm>
            <a:off x="476251" y="4941156"/>
            <a:ext cx="20955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Enforce role-based access with </a:t>
            </a:r>
            <a:r>
              <a:rPr lang="en-US" sz="2000" b="1" dirty="0" err="1"/>
              <a:t>Supabase’s</a:t>
            </a:r>
            <a:r>
              <a:rPr lang="en-US" sz="2000" b="1" dirty="0"/>
              <a:t> Row Level Security (RLS)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522313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4E8488-0E3F-F458-FDEA-C274549DE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E5CA6CA-3402-28B8-CE89-5F54305C191A}"/>
              </a:ext>
            </a:extLst>
          </p:cNvPr>
          <p:cNvSpPr txBox="1"/>
          <p:nvPr/>
        </p:nvSpPr>
        <p:spPr>
          <a:xfrm>
            <a:off x="304800" y="1831706"/>
            <a:ext cx="3581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/>
              <a:t>Key Skills Required :</a:t>
            </a:r>
          </a:p>
          <a:p>
            <a:endParaRPr lang="en-GB" sz="2400" b="1" dirty="0"/>
          </a:p>
          <a:p>
            <a:endParaRPr lang="en-GB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D9C30-38FD-4598-6AE8-955CDC916C3E}"/>
              </a:ext>
            </a:extLst>
          </p:cNvPr>
          <p:cNvSpPr txBox="1"/>
          <p:nvPr/>
        </p:nvSpPr>
        <p:spPr>
          <a:xfrm>
            <a:off x="6197600" y="4969461"/>
            <a:ext cx="2095500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Backend Development</a:t>
            </a:r>
            <a:r>
              <a:rPr lang="en-US" sz="2000" dirty="0"/>
              <a:t>: </a:t>
            </a:r>
            <a:r>
              <a:rPr lang="en-US" sz="2000" dirty="0" err="1"/>
              <a:t>Supabase</a:t>
            </a:r>
            <a:r>
              <a:rPr lang="en-US" sz="2000" dirty="0"/>
              <a:t> implementation and RLS</a:t>
            </a:r>
            <a:endParaRPr lang="en-GB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206812-4E87-D26E-DB2A-FAF321BA8585}"/>
              </a:ext>
            </a:extLst>
          </p:cNvPr>
          <p:cNvSpPr txBox="1"/>
          <p:nvPr/>
        </p:nvSpPr>
        <p:spPr>
          <a:xfrm>
            <a:off x="3273425" y="4997676"/>
            <a:ext cx="20955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Documentation &amp; Teamwork</a:t>
            </a:r>
            <a:r>
              <a:rPr lang="en-US" sz="2000" dirty="0"/>
              <a:t>: Planning, delegation, record-keeping</a:t>
            </a:r>
            <a:endParaRPr lang="en-GB" sz="2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14EA55-0733-FF39-9542-6668EB9E27D1}"/>
              </a:ext>
            </a:extLst>
          </p:cNvPr>
          <p:cNvSpPr txBox="1"/>
          <p:nvPr/>
        </p:nvSpPr>
        <p:spPr>
          <a:xfrm>
            <a:off x="3273425" y="2773159"/>
            <a:ext cx="20955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Python + </a:t>
            </a:r>
            <a:r>
              <a:rPr lang="en-US" sz="2000" b="1" dirty="0" err="1"/>
              <a:t>Streamlit</a:t>
            </a:r>
            <a:r>
              <a:rPr lang="en-US" sz="2000" dirty="0"/>
              <a:t>: Cleaning pipelines for CSV uploads</a:t>
            </a:r>
            <a:endParaRPr lang="en-GB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1523AB-00A4-D154-F9F8-18E249ADA6D1}"/>
              </a:ext>
            </a:extLst>
          </p:cNvPr>
          <p:cNvSpPr txBox="1"/>
          <p:nvPr/>
        </p:nvSpPr>
        <p:spPr>
          <a:xfrm>
            <a:off x="476251" y="2773159"/>
            <a:ext cx="20955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/>
              <a:t>Database Design</a:t>
            </a:r>
            <a:r>
              <a:rPr lang="en-GB" sz="2000" dirty="0"/>
              <a:t>: Normalisation, data modelling, referential integrity</a:t>
            </a:r>
            <a:endParaRPr lang="en-GB" sz="2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B819D1-E04B-B995-4C65-B44C0FE503D5}"/>
              </a:ext>
            </a:extLst>
          </p:cNvPr>
          <p:cNvSpPr txBox="1"/>
          <p:nvPr/>
        </p:nvSpPr>
        <p:spPr>
          <a:xfrm>
            <a:off x="6089650" y="2760168"/>
            <a:ext cx="20955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Low-code UI</a:t>
            </a:r>
            <a:r>
              <a:rPr lang="en-US" sz="2000" dirty="0"/>
              <a:t>: Retool dashboard development</a:t>
            </a:r>
            <a:endParaRPr lang="en-GB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6957E7-DD33-EF5D-CCAB-6A09DDCF426F}"/>
              </a:ext>
            </a:extLst>
          </p:cNvPr>
          <p:cNvSpPr txBox="1"/>
          <p:nvPr/>
        </p:nvSpPr>
        <p:spPr>
          <a:xfrm>
            <a:off x="476251" y="4941156"/>
            <a:ext cx="20955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BI Tools</a:t>
            </a:r>
            <a:r>
              <a:rPr lang="en-US" sz="2000" dirty="0"/>
              <a:t>: Power BI for analytics and data insights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1489797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8D702D-8181-D875-3F4C-CFA491613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094644B-01CF-952E-607E-00E57247794C}"/>
              </a:ext>
            </a:extLst>
          </p:cNvPr>
          <p:cNvSpPr txBox="1"/>
          <p:nvPr/>
        </p:nvSpPr>
        <p:spPr>
          <a:xfrm>
            <a:off x="304800" y="1831706"/>
            <a:ext cx="3581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/>
              <a:t>Team Roles :</a:t>
            </a:r>
          </a:p>
          <a:p>
            <a:endParaRPr lang="en-GB" sz="2400" b="1" dirty="0"/>
          </a:p>
          <a:p>
            <a:endParaRPr lang="en-GB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36B018-DD1F-C43D-8A8C-48484845F1E1}"/>
              </a:ext>
            </a:extLst>
          </p:cNvPr>
          <p:cNvSpPr txBox="1"/>
          <p:nvPr/>
        </p:nvSpPr>
        <p:spPr>
          <a:xfrm>
            <a:off x="685802" y="2815104"/>
            <a:ext cx="70484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Database Architect</a:t>
            </a:r>
            <a:r>
              <a:rPr lang="en-GB" dirty="0"/>
              <a:t> (Builds schema in </a:t>
            </a:r>
            <a:r>
              <a:rPr lang="en-GB" dirty="0" err="1"/>
              <a:t>Supabase</a:t>
            </a:r>
            <a:r>
              <a:rPr lang="en-GB" dirty="0"/>
              <a:t>, builds dashboards in Retool)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5A7501-AFF9-D3E0-EDF7-9EC7942BC532}"/>
              </a:ext>
            </a:extLst>
          </p:cNvPr>
          <p:cNvSpPr txBox="1"/>
          <p:nvPr/>
        </p:nvSpPr>
        <p:spPr>
          <a:xfrm>
            <a:off x="685802" y="3613835"/>
            <a:ext cx="7048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Data Engineer </a:t>
            </a:r>
            <a:r>
              <a:rPr lang="en-GB" dirty="0"/>
              <a:t>(</a:t>
            </a:r>
            <a:r>
              <a:rPr lang="en-US" dirty="0"/>
              <a:t>Develops the </a:t>
            </a:r>
            <a:r>
              <a:rPr lang="en-US" dirty="0" err="1"/>
              <a:t>Streamlit</a:t>
            </a:r>
            <a:r>
              <a:rPr lang="en-US" dirty="0"/>
              <a:t> data cleaning app</a:t>
            </a:r>
            <a:r>
              <a:rPr lang="en-GB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26D0CE-E23A-4AAC-F12A-8E2119FFE64F}"/>
              </a:ext>
            </a:extLst>
          </p:cNvPr>
          <p:cNvSpPr txBox="1"/>
          <p:nvPr/>
        </p:nvSpPr>
        <p:spPr>
          <a:xfrm>
            <a:off x="685802" y="4260167"/>
            <a:ext cx="70484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Academic researcher </a:t>
            </a:r>
            <a:r>
              <a:rPr lang="en-GB" dirty="0"/>
              <a:t>(Ensures alignment with educational standards, validates data sources, and supports documentation)</a:t>
            </a:r>
          </a:p>
        </p:txBody>
      </p:sp>
    </p:spTree>
    <p:extLst>
      <p:ext uri="{BB962C8B-B14F-4D97-AF65-F5344CB8AC3E}">
        <p14:creationId xmlns:p14="http://schemas.microsoft.com/office/powerpoint/2010/main" val="3289397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87A7C-B19B-4A55-3FD5-100577D4F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97C1B77-1EC9-B4F1-F411-5C363DC8FC98}"/>
              </a:ext>
            </a:extLst>
          </p:cNvPr>
          <p:cNvSpPr txBox="1"/>
          <p:nvPr/>
        </p:nvSpPr>
        <p:spPr>
          <a:xfrm>
            <a:off x="304800" y="1831706"/>
            <a:ext cx="3581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/>
              <a:t>Allocation Plan:</a:t>
            </a:r>
          </a:p>
          <a:p>
            <a:endParaRPr lang="en-GB" sz="2400" b="1" dirty="0"/>
          </a:p>
          <a:p>
            <a:endParaRPr lang="en-GB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662346-41A5-349C-D42E-4922B6451E48}"/>
              </a:ext>
            </a:extLst>
          </p:cNvPr>
          <p:cNvSpPr txBox="1"/>
          <p:nvPr/>
        </p:nvSpPr>
        <p:spPr>
          <a:xfrm>
            <a:off x="1058336" y="4459701"/>
            <a:ext cx="22986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Assign based on expertise and interests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F06986-0BDE-5FB6-9EA1-06C03C2FC89D}"/>
              </a:ext>
            </a:extLst>
          </p:cNvPr>
          <p:cNvSpPr txBox="1"/>
          <p:nvPr/>
        </p:nvSpPr>
        <p:spPr>
          <a:xfrm>
            <a:off x="5054602" y="4453635"/>
            <a:ext cx="288289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Hold weekly check-ins to review status and rebalance tasks if needed</a:t>
            </a:r>
          </a:p>
        </p:txBody>
      </p:sp>
      <p:pic>
        <p:nvPicPr>
          <p:cNvPr id="7" name="Graphic 6" descr="Daily calendar with solid fill">
            <a:extLst>
              <a:ext uri="{FF2B5EF4-FFF2-40B4-BE49-F238E27FC236}">
                <a16:creationId xmlns:a16="http://schemas.microsoft.com/office/drawing/2014/main" id="{31E58D7C-80C9-EB18-A59C-A49DC0E3AE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33533" y="3276769"/>
            <a:ext cx="914400" cy="914400"/>
          </a:xfrm>
          <a:prstGeom prst="rect">
            <a:avLst/>
          </a:prstGeom>
        </p:spPr>
      </p:pic>
      <p:pic>
        <p:nvPicPr>
          <p:cNvPr id="9" name="Graphic 8" descr="Board Of Directors with solid fill">
            <a:extLst>
              <a:ext uri="{FF2B5EF4-FFF2-40B4-BE49-F238E27FC236}">
                <a16:creationId xmlns:a16="http://schemas.microsoft.com/office/drawing/2014/main" id="{479D4633-C2E1-1765-C63F-09C7E45DAA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38300" y="328866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9594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3223</TotalTime>
  <Words>226</Words>
  <Application>Microsoft Office PowerPoint</Application>
  <PresentationFormat>On-screen Show (4:3)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Lato</vt:lpstr>
      <vt:lpstr>Montserrat</vt:lpstr>
      <vt:lpstr>Montserrat Medium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Brazier, Suzanne C</dc:creator>
  <cp:lastModifiedBy>Kyle Wolff</cp:lastModifiedBy>
  <cp:revision>98</cp:revision>
  <dcterms:created xsi:type="dcterms:W3CDTF">2019-05-01T15:27:08Z</dcterms:created>
  <dcterms:modified xsi:type="dcterms:W3CDTF">2025-05-30T18:55:43Z</dcterms:modified>
</cp:coreProperties>
</file>

<file path=docProps/thumbnail.jpeg>
</file>